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3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BE5838-D9EE-4AC3-887E-4CCC63AA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CF14EA-FC1D-4DE2-BA1C-B792C1CDB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71CBCD-4826-47AA-A09B-32A160F2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C0B379-11A4-44F8-A2F3-DA47C81C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7A37B-EE83-48CD-B779-B018E509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60AD5-DD0E-48ED-AE83-4A0C983B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2E3086-1D0A-4C00-A4EB-012ECAFB2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411E6E-39B9-4E9D-AC15-59462547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C06BD-69E3-4731-9CE0-BB03C03C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5D123-C7D4-40A7-B764-30C78374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28A92F-C764-45DC-893B-CB4FBCD81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31D815-51BA-4ABA-8FA3-19ADC33E3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86A2FA-6B2A-4AEE-A0BC-AC24EDD5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B96968-BCB7-4B6B-8DCC-3D964EE5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BECBBA-24A6-499B-B24F-9C098726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5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2F626-9514-4B48-ABD5-38BE4505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692D0E-628F-4AA4-A2B0-5BE0BED7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B84BD6-8682-4F80-A0BC-A23BBD02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084A7-3E36-4007-8FB4-50B40788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5B3A61-9CB1-4C91-8310-78C3F191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5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269E6-6B3A-4AD4-B4B1-4264C1E1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2A5944-7268-4C84-B378-3660758C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C8A33-2A40-4C5C-AA33-30C81577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670ED2-C56C-48C7-901C-F0E90146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ECD413-FAE9-4186-BFE7-3D670BAB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6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897C9-F11C-41C2-9C19-877838DD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ECE8F-0A03-4EA5-B26F-9DD495672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6699C1-7BC6-48FA-99F5-45E7BD6C8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5E75E0-43C4-4CD8-93A2-F3ED16A0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2B688-6480-4944-8B8B-40708D7F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F8B09F-E0E3-42A8-8FDA-4DE8A347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9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8BB6F-8C14-4A93-8C79-40EDE0A1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583BE6-2106-4908-B19B-7B4E2DF49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ECA755-0F89-4FBF-906F-53C3E090A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AB99FE-30FC-4E48-9637-2C6C1CADD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363776-864F-432D-B83B-4FA25F6B7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A4BB2A-D402-4C42-ACDA-26BB251B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9E1B7A-9BE7-4638-ACB6-354044F5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923C47-85D4-4AD9-AA20-53F920E7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5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B1054-F01C-441A-AC15-B4B033BE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684355-99B4-484B-A868-D3269808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A0F5EA-438C-4739-9B1C-FEE06069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0C3F08-EDAA-443D-BC9E-88C37D02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0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A0E099-AB52-4D58-B55A-9EDC639C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8EF5B25-56BA-4AEE-8B36-CFC9FCB5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1A2D11-1609-4F20-BE8F-38073A59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9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022B81-E628-401F-895C-F00065CF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EACF14-434A-4B61-9734-D41DAFE0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A0809E-BCA0-4212-A25C-25FA42BC6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98E43-F55F-4AD3-9795-CC3CC8B5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0F3B3B-673E-44CA-AFD9-85BE57BC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C6C440-2344-4015-8612-29B82C0A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5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1F423-D3D4-40C9-825B-DACEE87D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788727-F024-42D6-AC2A-0DC2B3251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B63F66-6E59-4677-9B99-76280BFA6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7D00E0-9D28-4173-B676-E5BD14A1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3D86CC-7837-4C77-AA7B-34275330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7E5A67-F320-4A52-B5F0-3C39BFAA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6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402C25-066B-4EAF-98FA-D9DF37A8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AEDD17-1701-40EF-901C-9978370D3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49DC82-E3B5-4DBE-9EAF-D386591B0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798F-077F-4EB1-A940-4707BEE1C329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8FFA9-5527-494E-B325-15E6541C9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133B4D-155D-4A44-9123-3FB75D902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35FF-F194-40FF-87DA-89333B3AA81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gola15.i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mberta.pellizzetti@gmail.com" TargetMode="External"/><Relationship Id="rId4" Type="http://schemas.openxmlformats.org/officeDocument/2006/relationships/hyperlink" Target="https://www.facebook.com/pg/Tittapergola15/photos/?tab=album&amp;album_id=19133577828110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B716C0-6531-4329-AB48-5041AB532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" b="35197"/>
          <a:stretch/>
        </p:blipFill>
        <p:spPr>
          <a:xfrm>
            <a:off x="-3" y="-28"/>
            <a:ext cx="12192000" cy="6855958"/>
          </a:xfrm>
          <a:prstGeom prst="rect">
            <a:avLst/>
          </a:prstGeom>
          <a:noFill/>
        </p:spPr>
      </p:pic>
      <p:sp>
        <p:nvSpPr>
          <p:cNvPr id="1028" name="Freeform: Shape 134">
            <a:extLst>
              <a:ext uri="{FF2B5EF4-FFF2-40B4-BE49-F238E27FC236}">
                <a16:creationId xmlns:a16="http://schemas.microsoft.com/office/drawing/2014/main" xmlns="" id="{F72D119F-8562-42DA-AE9A-70D44FDCFD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scontent.flhr2-1.fna.fbcdn.net/v/t1.0-1/c0.0.200.200/p200x200/24991346_164099194338101_199610077041635012_n.jpg?oh=49a59eaf38667fd8572479dea1e30990&amp;oe=5B11D874">
            <a:extLst>
              <a:ext uri="{FF2B5EF4-FFF2-40B4-BE49-F238E27FC236}">
                <a16:creationId xmlns:a16="http://schemas.microsoft.com/office/drawing/2014/main" xmlns="" id="{0FB39568-1FB7-429A-8F88-221267FDF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6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078EF-094D-437D-8224-423C1BDF3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445" y="3640254"/>
            <a:ext cx="5561537" cy="2076333"/>
          </a:xfrm>
        </p:spPr>
        <p:txBody>
          <a:bodyPr anchor="t">
            <a:normAutofit/>
          </a:bodyPr>
          <a:lstStyle/>
          <a:p>
            <a:pPr algn="l"/>
            <a:r>
              <a:rPr lang="en-GB" sz="5400" dirty="0"/>
              <a:t>PERGOLA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20E2CF-CE95-4B80-BE7F-12848973D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1217" y="3962303"/>
            <a:ext cx="5319431" cy="972180"/>
          </a:xfrm>
        </p:spPr>
        <p:txBody>
          <a:bodyPr anchor="b">
            <a:normAutofit/>
          </a:bodyPr>
          <a:lstStyle/>
          <a:p>
            <a:pPr algn="r"/>
            <a:r>
              <a:rPr lang="en-GB" sz="3200" dirty="0"/>
              <a:t>A Space with a Soul</a:t>
            </a:r>
          </a:p>
        </p:txBody>
      </p:sp>
    </p:spTree>
    <p:extLst>
      <p:ext uri="{BB962C8B-B14F-4D97-AF65-F5344CB8AC3E}">
        <p14:creationId xmlns:p14="http://schemas.microsoft.com/office/powerpoint/2010/main" val="26716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1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BEBDF0-655C-4D8B-A448-4C3ACBC423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7" r="7911" b="-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6472D-7CB1-4E48-A4B1-739EF6BF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/>
              <a:t>Pergola 15 </a:t>
            </a:r>
            <a:br>
              <a:rPr lang="en-GB"/>
            </a:br>
            <a:r>
              <a:rPr lang="en-GB"/>
              <a:t>Our Philosophy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860C11-1133-4086-B154-8BBEC70C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440679" cy="37962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dirty="0"/>
              <a:t>Pergola 15 is a landmark location in the heart of Milan’s Isola district. </a:t>
            </a:r>
          </a:p>
          <a:p>
            <a:pPr marL="0" indent="0">
              <a:buNone/>
            </a:pPr>
            <a:r>
              <a:rPr lang="en-GB" sz="1600" dirty="0"/>
              <a:t>For over two decades we have arranged and hosted a range of sporting and music events, art exhibits, conferences and community initiatives. </a:t>
            </a:r>
          </a:p>
          <a:p>
            <a:pPr marL="0" indent="0">
              <a:buNone/>
            </a:pPr>
            <a:r>
              <a:rPr lang="en-GB" sz="1600" dirty="0"/>
              <a:t>We aim to become the preferred partner for any individual or organisation seeking a different solution for their corporate events, sales activities or temporary needs for quality space. </a:t>
            </a:r>
          </a:p>
          <a:p>
            <a:pPr marL="0" indent="0">
              <a:buNone/>
            </a:pPr>
            <a:r>
              <a:rPr lang="en-GB" sz="1600" dirty="0"/>
              <a:t>We provide a unique facility and work with you to create the right space and help you make your every project a success. </a:t>
            </a:r>
          </a:p>
          <a:p>
            <a:pPr marL="0" indent="0">
              <a:buNone/>
            </a:pPr>
            <a:r>
              <a:rPr lang="en-GB" sz="1600" dirty="0"/>
              <a:t>Pergola 15 is not just walls and a ceiling, but a collector of experiences accumulated with the contribution of thousands of people who have worked with us over the years. </a:t>
            </a:r>
          </a:p>
          <a:p>
            <a:pPr marL="0" indent="0">
              <a:buNone/>
            </a:pPr>
            <a:r>
              <a:rPr lang="en-GB" sz="1600" dirty="0"/>
              <a:t>Come and see for yourself how we can help you shape your ideas into a memorable experience for your guests and clients.. 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5059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D3812C-1CE0-44AB-BE74-A942A5464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r="380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6472D-7CB1-4E48-A4B1-739EF6BF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Pergola 15 </a:t>
            </a:r>
            <a:br>
              <a:rPr lang="en-GB" dirty="0"/>
            </a:br>
            <a:r>
              <a:rPr lang="en-GB" dirty="0"/>
              <a:t>Our Location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860C11-1133-4086-B154-8BBEC70C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The space is smartly crafted on 2 levels with a main open area on the ground floor and separate, secluded upstairs loft.</a:t>
            </a:r>
          </a:p>
          <a:p>
            <a:pPr marL="0" indent="0">
              <a:buNone/>
            </a:pPr>
            <a:r>
              <a:rPr lang="en-GB" sz="1500" dirty="0"/>
              <a:t>The high ceilings give a sense of open space and the glass windows and Velux solutions on the roof ensure the place is flooded with natural light. </a:t>
            </a:r>
          </a:p>
          <a:p>
            <a:pPr marL="0" indent="0">
              <a:buNone/>
            </a:pPr>
            <a:r>
              <a:rPr lang="en-GB" sz="1500" dirty="0"/>
              <a:t>The architecture and general feel is of an industrial warehouse, providing the ideal settings to develop specific ideas and themes for your events. </a:t>
            </a:r>
          </a:p>
          <a:p>
            <a:pPr marL="0" indent="0">
              <a:buNone/>
            </a:pPr>
            <a:r>
              <a:rPr lang="en-GB" sz="1500" dirty="0"/>
              <a:t>The space is also conceived to allow for effective use of visual and audio equipment, projections and to quickly organise temporary set up for specific events (showrooms, photo galleries etc.) </a:t>
            </a:r>
          </a:p>
          <a:p>
            <a:pPr marL="0" indent="0">
              <a:buNone/>
            </a:pPr>
            <a:r>
              <a:rPr lang="en-GB" sz="1500" b="1" i="1" dirty="0"/>
              <a:t>XXXXXX </a:t>
            </a:r>
            <a:r>
              <a:rPr lang="en-GB" sz="1500" b="1" i="1" dirty="0" err="1"/>
              <a:t>Titta</a:t>
            </a:r>
            <a:r>
              <a:rPr lang="en-GB" sz="1500" b="1" i="1" dirty="0"/>
              <a:t> (</a:t>
            </a:r>
            <a:r>
              <a:rPr lang="en-GB" sz="1500" b="1" i="1" dirty="0" err="1"/>
              <a:t>magari</a:t>
            </a:r>
            <a:r>
              <a:rPr lang="en-GB" sz="1500" b="1" i="1" dirty="0"/>
              <a:t> due o </a:t>
            </a:r>
            <a:r>
              <a:rPr lang="en-GB" sz="1500" b="1" i="1" dirty="0" err="1"/>
              <a:t>tre</a:t>
            </a:r>
            <a:r>
              <a:rPr lang="en-GB" sz="1500" b="1" i="1" dirty="0"/>
              <a:t> </a:t>
            </a:r>
            <a:r>
              <a:rPr lang="en-GB" sz="1500" b="1" i="1" dirty="0" err="1"/>
              <a:t>pagine</a:t>
            </a:r>
            <a:r>
              <a:rPr lang="en-GB" sz="1500" b="1" i="1" dirty="0"/>
              <a:t> con le </a:t>
            </a:r>
            <a:r>
              <a:rPr lang="en-GB" sz="1500" b="1" i="1" dirty="0" err="1"/>
              <a:t>foto</a:t>
            </a:r>
            <a:r>
              <a:rPr lang="en-GB" sz="1500" b="1" i="1" dirty="0"/>
              <a:t> </a:t>
            </a:r>
            <a:r>
              <a:rPr lang="en-GB" sz="1500" b="1" i="1" dirty="0" err="1"/>
              <a:t>nuove</a:t>
            </a:r>
            <a:r>
              <a:rPr lang="en-GB" sz="1500" b="1" i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9868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BDE802-E6B9-49AC-94A1-ECAE3A9EC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r="1052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6472D-7CB1-4E48-A4B1-739EF6BF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Pergola 15 </a:t>
            </a:r>
            <a:br>
              <a:rPr lang="en-GB" dirty="0"/>
            </a:br>
            <a:r>
              <a:rPr lang="en-GB" dirty="0"/>
              <a:t>Our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860C11-1133-4086-B154-8BBEC70C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Cleaning, internet, parking, booking, temporary furniture rental, </a:t>
            </a:r>
          </a:p>
          <a:p>
            <a:pPr marL="0" indent="0">
              <a:buNone/>
            </a:pPr>
            <a:r>
              <a:rPr lang="en-GB" sz="1800" b="1" i="1" dirty="0"/>
              <a:t>XXXXXX </a:t>
            </a:r>
            <a:r>
              <a:rPr lang="en-GB" sz="1800" b="1" i="1" dirty="0" err="1"/>
              <a:t>Titta</a:t>
            </a:r>
            <a:r>
              <a:rPr lang="en-GB" sz="1800" b="1" i="1" dirty="0"/>
              <a:t> to expand</a:t>
            </a:r>
          </a:p>
        </p:txBody>
      </p:sp>
    </p:spTree>
    <p:extLst>
      <p:ext uri="{BB962C8B-B14F-4D97-AF65-F5344CB8AC3E}">
        <p14:creationId xmlns:p14="http://schemas.microsoft.com/office/powerpoint/2010/main" val="274841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08867C-ABFC-4671-AF7D-C06321758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4" r="10303" b="-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6472D-7CB1-4E48-A4B1-739EF6BF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Pergola 15 </a:t>
            </a:r>
            <a:br>
              <a:rPr lang="en-GB" dirty="0"/>
            </a:br>
            <a:r>
              <a:rPr lang="en-GB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A0F12-28A1-44BC-8198-85EE8952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GB" sz="1800" dirty="0">
                <a:hlinkClick r:id="rId3"/>
              </a:rPr>
              <a:t>www.pergola15.it</a:t>
            </a:r>
            <a:r>
              <a:rPr lang="en-GB" sz="1800" dirty="0"/>
              <a:t> (To be confirmed)</a:t>
            </a:r>
            <a:endParaRPr lang="en-GB" sz="1800" dirty="0">
              <a:hlinkClick r:id="rId4"/>
            </a:endParaRPr>
          </a:p>
          <a:p>
            <a:r>
              <a:rPr lang="en-GB" sz="1800" dirty="0">
                <a:hlinkClick r:id="rId5"/>
              </a:rPr>
              <a:t>umberta.pellizzetti@gmail.com</a:t>
            </a:r>
            <a:r>
              <a:rPr lang="en-GB" sz="1800" dirty="0"/>
              <a:t> </a:t>
            </a:r>
          </a:p>
          <a:p>
            <a:r>
              <a:rPr lang="en-GB" sz="1800" dirty="0"/>
              <a:t>Tel – </a:t>
            </a:r>
          </a:p>
          <a:p>
            <a:r>
              <a:rPr lang="en-GB" sz="1800" dirty="0">
                <a:hlinkClick r:id="rId4"/>
              </a:rPr>
              <a:t>Facebook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24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DEA22F-8FD7-4ADA-AB23-1A04530FE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4" r="1583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6472D-7CB1-4E48-A4B1-739EF6BF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Pergola 15 </a:t>
            </a:r>
            <a:br>
              <a:rPr lang="en-GB" dirty="0"/>
            </a:br>
            <a:r>
              <a:rPr lang="en-GB" dirty="0"/>
              <a:t>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A0F12-28A1-44BC-8198-85EE8952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GB" sz="1800" dirty="0"/>
              <a:t>Capacity (120) </a:t>
            </a:r>
          </a:p>
          <a:p>
            <a:r>
              <a:rPr lang="en-GB" sz="1800" dirty="0"/>
              <a:t>Square Meters (150)  Square ft (xx) </a:t>
            </a:r>
          </a:p>
          <a:p>
            <a:r>
              <a:rPr lang="en-GB" sz="1800" dirty="0"/>
              <a:t>Disable access </a:t>
            </a:r>
          </a:p>
          <a:p>
            <a:r>
              <a:rPr lang="en-GB" sz="1800" dirty="0"/>
              <a:t>2 toilets and shower</a:t>
            </a:r>
          </a:p>
          <a:p>
            <a:r>
              <a:rPr lang="en-GB" sz="1800" dirty="0"/>
              <a:t>Secure space (lockers) etc. etc </a:t>
            </a:r>
          </a:p>
          <a:p>
            <a:r>
              <a:rPr lang="en-GB" sz="1800"/>
              <a:t>Bisogna</a:t>
            </a:r>
            <a:r>
              <a:rPr lang="en-GB" sz="1800" dirty="0"/>
              <a:t> </a:t>
            </a:r>
            <a:r>
              <a:rPr lang="en-GB" sz="1800"/>
              <a:t>scaricare</a:t>
            </a:r>
            <a:r>
              <a:rPr lang="en-GB" sz="1800" dirty="0"/>
              <a:t> da un </a:t>
            </a:r>
            <a:r>
              <a:rPr lang="en-GB" sz="1800"/>
              <a:t>sito</a:t>
            </a:r>
            <a:r>
              <a:rPr lang="en-GB" sz="1800" dirty="0"/>
              <a:t> un </a:t>
            </a:r>
            <a:r>
              <a:rPr lang="en-GB" sz="1800"/>
              <a:t>prospettino</a:t>
            </a:r>
            <a:r>
              <a:rPr lang="en-GB" sz="1800" dirty="0"/>
              <a:t> di </a:t>
            </a:r>
            <a:r>
              <a:rPr lang="en-GB" sz="1800"/>
              <a:t>uno</a:t>
            </a:r>
            <a:r>
              <a:rPr lang="en-GB" sz="1800" dirty="0"/>
              <a:t> </a:t>
            </a:r>
            <a:r>
              <a:rPr lang="en-GB" sz="1800"/>
              <a:t>spazio</a:t>
            </a:r>
            <a:r>
              <a:rPr lang="en-GB" sz="1800" dirty="0"/>
              <a:t> simile per </a:t>
            </a:r>
            <a:r>
              <a:rPr lang="en-GB" sz="1800"/>
              <a:t>vedere</a:t>
            </a:r>
            <a:r>
              <a:rPr lang="en-GB" sz="1800" dirty="0"/>
              <a:t> le info </a:t>
            </a:r>
            <a:r>
              <a:rPr lang="en-GB" sz="1800"/>
              <a:t>fondamentali</a:t>
            </a:r>
            <a:r>
              <a:rPr lang="en-GB" sz="1800" dirty="0"/>
              <a:t> da dare  </a:t>
            </a:r>
          </a:p>
        </p:txBody>
      </p:sp>
    </p:spTree>
    <p:extLst>
      <p:ext uri="{BB962C8B-B14F-4D97-AF65-F5344CB8AC3E}">
        <p14:creationId xmlns:p14="http://schemas.microsoft.com/office/powerpoint/2010/main" val="99563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3DF8EA8C-4EAB-49EE-BBAB-78BE910D22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0ED52484-C939-4951-85D6-79046BBC64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9973AF05-1CBD-4B57-BB0F-EAEF9F8FB6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123AC743-1CAC-4594-8F81-8E5C1E45BA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 descr="Image may contain: 2 people, people smiling, people standing, shoes, basketball court and indoor">
            <a:extLst>
              <a:ext uri="{FF2B5EF4-FFF2-40B4-BE49-F238E27FC236}">
                <a16:creationId xmlns:a16="http://schemas.microsoft.com/office/drawing/2014/main" xmlns="" id="{198215DF-4658-4FBA-B38A-56F7093BF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4700396" y="617591"/>
            <a:ext cx="1691640" cy="1691640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may contain: 1 person, on stage, playing a musical instrument and indoor">
            <a:extLst>
              <a:ext uri="{FF2B5EF4-FFF2-40B4-BE49-F238E27FC236}">
                <a16:creationId xmlns:a16="http://schemas.microsoft.com/office/drawing/2014/main" xmlns="" id="{029E4A8A-B50A-420A-9EB8-E2D9E0C01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3545527" y="3036574"/>
            <a:ext cx="2505456" cy="2505456"/>
          </a:xfrm>
          <a:custGeom>
            <a:avLst/>
            <a:gdLst>
              <a:gd name="connsiteX0" fmla="*/ 1252728 w 2505456"/>
              <a:gd name="connsiteY0" fmla="*/ 0 h 2505456"/>
              <a:gd name="connsiteX1" fmla="*/ 2505456 w 2505456"/>
              <a:gd name="connsiteY1" fmla="*/ 1252728 h 2505456"/>
              <a:gd name="connsiteX2" fmla="*/ 1252728 w 2505456"/>
              <a:gd name="connsiteY2" fmla="*/ 2505456 h 2505456"/>
              <a:gd name="connsiteX3" fmla="*/ 0 w 2505456"/>
              <a:gd name="connsiteY3" fmla="*/ 1252728 h 2505456"/>
              <a:gd name="connsiteX4" fmla="*/ 1252728 w 2505456"/>
              <a:gd name="connsiteY4" fmla="*/ 0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may contain: one or more people, table and indoor">
            <a:extLst>
              <a:ext uri="{FF2B5EF4-FFF2-40B4-BE49-F238E27FC236}">
                <a16:creationId xmlns:a16="http://schemas.microsoft.com/office/drawing/2014/main" xmlns="" id="{15D8B958-D79B-4A0D-AF80-F22533D5A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9" r="-2" b="6758"/>
          <a:stretch/>
        </p:blipFill>
        <p:spPr bwMode="auto">
          <a:xfrm>
            <a:off x="20" y="10"/>
            <a:ext cx="3904480" cy="3318836"/>
          </a:xfrm>
          <a:custGeom>
            <a:avLst/>
            <a:gdLst>
              <a:gd name="connsiteX0" fmla="*/ 0 w 3904500"/>
              <a:gd name="connsiteY0" fmla="*/ 0 h 3318846"/>
              <a:gd name="connsiteX1" fmla="*/ 3550823 w 3904500"/>
              <a:gd name="connsiteY1" fmla="*/ 0 h 3318846"/>
              <a:gd name="connsiteX2" fmla="*/ 3646046 w 3904500"/>
              <a:gd name="connsiteY2" fmla="*/ 156742 h 3318846"/>
              <a:gd name="connsiteX3" fmla="*/ 3904500 w 3904500"/>
              <a:gd name="connsiteY3" fmla="*/ 1177456 h 3318846"/>
              <a:gd name="connsiteX4" fmla="*/ 1763110 w 3904500"/>
              <a:gd name="connsiteY4" fmla="*/ 3318846 h 3318846"/>
              <a:gd name="connsiteX5" fmla="*/ 110709 w 3904500"/>
              <a:gd name="connsiteY5" fmla="*/ 2539579 h 3318846"/>
              <a:gd name="connsiteX6" fmla="*/ 0 w 3904500"/>
              <a:gd name="connsiteY6" fmla="*/ 2391530 h 331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may contain: one or more people and indoor">
            <a:extLst>
              <a:ext uri="{FF2B5EF4-FFF2-40B4-BE49-F238E27FC236}">
                <a16:creationId xmlns:a16="http://schemas.microsoft.com/office/drawing/2014/main" xmlns="" id="{9C5A2D7A-CA8B-47DE-B37A-C86002F47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3"/>
          <a:stretch/>
        </p:blipFill>
        <p:spPr bwMode="auto">
          <a:xfrm>
            <a:off x="1" y="4207014"/>
            <a:ext cx="3050387" cy="2654675"/>
          </a:xfrm>
          <a:custGeom>
            <a:avLst/>
            <a:gdLst>
              <a:gd name="connsiteX0" fmla="*/ 1360112 w 3050387"/>
              <a:gd name="connsiteY0" fmla="*/ 0 h 2654675"/>
              <a:gd name="connsiteX1" fmla="*/ 3050387 w 3050387"/>
              <a:gd name="connsiteY1" fmla="*/ 1690275 h 2654675"/>
              <a:gd name="connsiteX2" fmla="*/ 2761715 w 3050387"/>
              <a:gd name="connsiteY2" fmla="*/ 2635324 h 2654675"/>
              <a:gd name="connsiteX3" fmla="*/ 2747244 w 3050387"/>
              <a:gd name="connsiteY3" fmla="*/ 2654675 h 2654675"/>
              <a:gd name="connsiteX4" fmla="*/ 0 w 3050387"/>
              <a:gd name="connsiteY4" fmla="*/ 2654675 h 2654675"/>
              <a:gd name="connsiteX5" fmla="*/ 0 w 3050387"/>
              <a:gd name="connsiteY5" fmla="*/ 689742 h 2654675"/>
              <a:gd name="connsiteX6" fmla="*/ 55814 w 3050387"/>
              <a:gd name="connsiteY6" fmla="*/ 615103 h 2654675"/>
              <a:gd name="connsiteX7" fmla="*/ 1360112 w 3050387"/>
              <a:gd name="connsiteY7" fmla="*/ 0 h 26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6472D-7CB1-4E48-A4B1-739EF6BF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en-GB" sz="4100" dirty="0"/>
              <a:t>Pergola 15 </a:t>
            </a:r>
            <a:br>
              <a:rPr lang="en-GB" sz="4100" dirty="0"/>
            </a:br>
            <a:r>
              <a:rPr lang="en-GB" sz="4100" dirty="0"/>
              <a:t>Our 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860C11-1133-4086-B154-8BBEC70C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871982"/>
            <a:ext cx="4375579" cy="31001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 err="1"/>
              <a:t>Metterci</a:t>
            </a:r>
            <a:r>
              <a:rPr lang="en-GB" sz="1800" dirty="0"/>
              <a:t> I </a:t>
            </a:r>
            <a:r>
              <a:rPr lang="en-GB" sz="1800" dirty="0" err="1"/>
              <a:t>loghi</a:t>
            </a:r>
            <a:r>
              <a:rPr lang="en-GB" sz="1800" dirty="0"/>
              <a:t> di </a:t>
            </a:r>
            <a:r>
              <a:rPr lang="en-GB" sz="1800" dirty="0" err="1"/>
              <a:t>tutte</a:t>
            </a:r>
            <a:r>
              <a:rPr lang="en-GB" sz="1800" dirty="0"/>
              <a:t> le </a:t>
            </a:r>
            <a:r>
              <a:rPr lang="en-GB" sz="1800" dirty="0" err="1"/>
              <a:t>organizzazione</a:t>
            </a:r>
            <a:r>
              <a:rPr lang="en-GB" sz="1800" dirty="0"/>
              <a:t> </a:t>
            </a:r>
            <a:r>
              <a:rPr lang="en-GB" sz="1800" dirty="0" err="1"/>
              <a:t>che</a:t>
            </a:r>
            <a:r>
              <a:rPr lang="en-GB" sz="1800" dirty="0"/>
              <a:t> </a:t>
            </a:r>
            <a:r>
              <a:rPr lang="en-GB" sz="1800" dirty="0" err="1"/>
              <a:t>hanno</a:t>
            </a:r>
            <a:r>
              <a:rPr lang="en-GB" sz="1800" dirty="0"/>
              <a:t> </a:t>
            </a:r>
            <a:r>
              <a:rPr lang="en-GB" sz="1800" dirty="0" err="1"/>
              <a:t>usato</a:t>
            </a:r>
            <a:r>
              <a:rPr lang="en-GB" sz="1800" dirty="0"/>
              <a:t> lo </a:t>
            </a:r>
            <a:r>
              <a:rPr lang="en-GB" sz="1800" dirty="0" err="1"/>
              <a:t>spazio</a:t>
            </a:r>
            <a:r>
              <a:rPr lang="en-GB" sz="1800" dirty="0"/>
              <a:t> (da </a:t>
            </a:r>
            <a:r>
              <a:rPr lang="en-GB" sz="1800" dirty="0" err="1"/>
              <a:t>Mitoka</a:t>
            </a:r>
            <a:r>
              <a:rPr lang="en-GB" sz="1800" dirty="0"/>
              <a:t> a </a:t>
            </a:r>
            <a:r>
              <a:rPr lang="en-GB" sz="1800" dirty="0" err="1"/>
              <a:t>Comune</a:t>
            </a:r>
            <a:r>
              <a:rPr lang="en-GB" sz="1800" dirty="0"/>
              <a:t> Milano, </a:t>
            </a:r>
            <a:r>
              <a:rPr lang="en-GB" sz="1800" dirty="0" err="1"/>
              <a:t>altre</a:t>
            </a:r>
            <a:r>
              <a:rPr lang="en-GB" sz="1800" dirty="0"/>
              <a:t> </a:t>
            </a:r>
            <a:r>
              <a:rPr lang="en-GB" sz="1800" dirty="0" err="1"/>
              <a:t>associazioni</a:t>
            </a:r>
            <a:r>
              <a:rPr lang="en-GB" sz="1800" dirty="0"/>
              <a:t>, la </a:t>
            </a:r>
            <a:r>
              <a:rPr lang="en-GB" sz="1800" dirty="0" err="1"/>
              <a:t>fonderia</a:t>
            </a:r>
            <a:r>
              <a:rPr lang="en-GB" sz="1800" dirty="0"/>
              <a:t> etc?)</a:t>
            </a:r>
          </a:p>
          <a:p>
            <a:pPr marL="0" indent="0">
              <a:buNone/>
            </a:pPr>
            <a:r>
              <a:rPr lang="en-GB" sz="1800" dirty="0" err="1"/>
              <a:t>Lista</a:t>
            </a:r>
            <a:r>
              <a:rPr lang="en-GB" sz="1800" dirty="0"/>
              <a:t> complete di </a:t>
            </a:r>
            <a:r>
              <a:rPr lang="en-GB" sz="1800" dirty="0" err="1"/>
              <a:t>tutti</a:t>
            </a:r>
            <a:r>
              <a:rPr lang="en-GB" sz="1800" dirty="0"/>
              <a:t> I “tipi” di </a:t>
            </a:r>
            <a:r>
              <a:rPr lang="en-GB" sz="1800" dirty="0" err="1"/>
              <a:t>eventi</a:t>
            </a:r>
            <a:r>
              <a:rPr lang="en-GB" sz="1800" dirty="0"/>
              <a:t> </a:t>
            </a:r>
            <a:r>
              <a:rPr lang="en-GB" sz="1800" dirty="0" err="1"/>
              <a:t>fatti</a:t>
            </a:r>
            <a:r>
              <a:rPr lang="en-GB" sz="1800" dirty="0"/>
              <a:t> o </a:t>
            </a:r>
            <a:r>
              <a:rPr lang="en-GB" sz="1800" dirty="0" err="1"/>
              <a:t>proposti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 err="1"/>
              <a:t>Magari</a:t>
            </a:r>
            <a:r>
              <a:rPr lang="en-GB" sz="1800" dirty="0"/>
              <a:t> I testimonials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dirty="0" err="1"/>
              <a:t>gente</a:t>
            </a:r>
            <a:r>
              <a:rPr lang="en-GB" sz="1800" dirty="0"/>
              <a:t> (</a:t>
            </a:r>
            <a:r>
              <a:rPr lang="en-GB" sz="1800" dirty="0" err="1"/>
              <a:t>anche</a:t>
            </a:r>
            <a:r>
              <a:rPr lang="en-GB" sz="1800" dirty="0"/>
              <a:t> da </a:t>
            </a:r>
            <a:r>
              <a:rPr lang="en-GB" sz="1800" dirty="0" err="1"/>
              <a:t>AirbNB</a:t>
            </a:r>
            <a:r>
              <a:rPr lang="en-GB" sz="1800" dirty="0"/>
              <a:t>), </a:t>
            </a:r>
            <a:r>
              <a:rPr lang="en-GB" sz="1800" dirty="0" err="1"/>
              <a:t>tipo</a:t>
            </a:r>
            <a:r>
              <a:rPr lang="en-GB" sz="1800" dirty="0"/>
              <a:t>: </a:t>
            </a:r>
            <a:r>
              <a:rPr lang="en-GB" sz="1800" i="1" dirty="0"/>
              <a:t>“Fantastic location with a great vibe (Lu, China, January 2018)” </a:t>
            </a:r>
            <a:endParaRPr lang="en-GB" sz="1800" b="1" i="1" dirty="0"/>
          </a:p>
        </p:txBody>
      </p:sp>
    </p:spTree>
    <p:extLst>
      <p:ext uri="{BB962C8B-B14F-4D97-AF65-F5344CB8AC3E}">
        <p14:creationId xmlns:p14="http://schemas.microsoft.com/office/powerpoint/2010/main" val="201043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429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PERGOLA 15</vt:lpstr>
      <vt:lpstr>Pergola 15  Our Philosophy</vt:lpstr>
      <vt:lpstr>Pergola 15  Our Location</vt:lpstr>
      <vt:lpstr>Pergola 15  Our Services</vt:lpstr>
      <vt:lpstr>Pergola 15  Contact Details</vt:lpstr>
      <vt:lpstr>Pergola 15  At a glance</vt:lpstr>
      <vt:lpstr>Pergola 15  Our Events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 e Titolo</dc:title>
  <dc:creator>fabrizio pellizzetti</dc:creator>
  <cp:lastModifiedBy>umberta</cp:lastModifiedBy>
  <cp:revision>8</cp:revision>
  <dcterms:created xsi:type="dcterms:W3CDTF">2018-02-19T12:48:07Z</dcterms:created>
  <dcterms:modified xsi:type="dcterms:W3CDTF">2018-02-28T12:28:32Z</dcterms:modified>
</cp:coreProperties>
</file>